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3" r:id="rId5"/>
    <p:sldId id="286" r:id="rId6"/>
    <p:sldId id="261" r:id="rId7"/>
    <p:sldId id="262" r:id="rId8"/>
    <p:sldId id="265" r:id="rId9"/>
    <p:sldId id="266" r:id="rId10"/>
    <p:sldId id="288" r:id="rId11"/>
    <p:sldId id="305" r:id="rId12"/>
    <p:sldId id="289" r:id="rId13"/>
    <p:sldId id="287" r:id="rId14"/>
    <p:sldId id="268" r:id="rId15"/>
    <p:sldId id="269" r:id="rId16"/>
    <p:sldId id="270" r:id="rId17"/>
    <p:sldId id="271" r:id="rId18"/>
    <p:sldId id="272" r:id="rId19"/>
    <p:sldId id="274" r:id="rId20"/>
    <p:sldId id="285" r:id="rId21"/>
    <p:sldId id="290" r:id="rId22"/>
    <p:sldId id="304" r:id="rId23"/>
    <p:sldId id="275" r:id="rId24"/>
    <p:sldId id="276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C67A-AB09-4683-919C-00E95BA2473E}" type="datetimeFigureOut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19D1-EE5A-4C69-92A5-1EE5DA4A56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www.cnjxol.com/54/87/202001/W020200101547062310178.png"/>
          <p:cNvPicPr>
            <a:picLocks noChangeAspect="1" noChangeArrowheads="1"/>
          </p:cNvPicPr>
          <p:nvPr/>
        </p:nvPicPr>
        <p:blipFill>
          <a:blip r:embed="rId3"/>
          <a:srcRect b="5560"/>
          <a:stretch>
            <a:fillRect/>
          </a:stretch>
        </p:blipFill>
        <p:spPr bwMode="auto">
          <a:xfrm>
            <a:off x="285720" y="217497"/>
            <a:ext cx="8545513" cy="39258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28626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海盐县实验小学教育集团        翁马琴</a:t>
            </a:r>
            <a:endParaRPr lang="zh-CN" altLang="en-US" sz="28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0714"/>
          <a:stretch>
            <a:fillRect/>
          </a:stretch>
        </p:blipFill>
        <p:spPr bwMode="auto">
          <a:xfrm>
            <a:off x="142844" y="746207"/>
            <a:ext cx="1785950" cy="29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7231" y="357172"/>
            <a:ext cx="700248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大拇指在五指中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形状实在算不上美。身体矮而胖，头大而肥，构造简单，比人家少一个关节。但在五指中，却是最肯吃苦的。例如拉胡琴，总由其他四指按弦，却叫他相帮扶住琴身；水要喷出来，叫他死力抵住；血要流出来，叫他拼命按住；重东西要翻倒去，叫他用劲顶住；要读书了，叫他翻书页；要进门了，叫他揿门铃。讨巧的事，却轮不上他。例如招呼人，都由其他四指上前点头，他只能呆呆站在一旁；给人搔痒，人舒服后，感谢的是其他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四指。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0714"/>
          <a:stretch>
            <a:fillRect/>
          </a:stretch>
        </p:blipFill>
        <p:spPr bwMode="auto">
          <a:xfrm>
            <a:off x="142844" y="746207"/>
            <a:ext cx="1785950" cy="29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7231" y="357172"/>
            <a:ext cx="700248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大拇指在五指中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形状实在算不上美。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身体矮而胖，头大而肥，构造简单，比人家少一个关节。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但在五指中，却是最肯吃苦的。例如拉胡琴，总由其他四指按弦，却叫他相帮扶住琴身；水要喷出来，叫他死力抵住；血要流出来，叫他拼命按住；重东西要翻倒去，叫他用劲顶住；要读书了，叫他翻书页；要进门了，叫他揿门铃。讨巧的事，却轮不上他。例如招呼人，都由其他四指上前点头，他只能呆呆站在一旁；给人搔痒，人舒服后，感谢的是其他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四指。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5502275" y="4343400"/>
            <a:ext cx="2314575" cy="550863"/>
          </a:xfrm>
          <a:prstGeom prst="wedgeEllipseCallout">
            <a:avLst>
              <a:gd name="adj1" fmla="val -31955"/>
              <a:gd name="adj2" fmla="val -59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0000"/>
                </a:solidFill>
              </a:rPr>
              <a:t>拟人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0714"/>
          <a:stretch>
            <a:fillRect/>
          </a:stretch>
        </p:blipFill>
        <p:spPr bwMode="auto">
          <a:xfrm>
            <a:off x="142844" y="746207"/>
            <a:ext cx="1785950" cy="29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7231" y="357172"/>
            <a:ext cx="700248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大拇指在五指中</a:t>
            </a: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形状实在算不上美。身体矮而胖，头大而肥，构造简单，比人家少一个关节。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但在五指中，却是最肯吃苦的。例如拉胡琴，总由其他四指按弦，却叫他相帮扶住琴身；水要喷出来，叫他死力抵住；血要流出来，叫他拼命按住；重东西要翻倒去，叫他用劲顶住；要读书了，叫他翻书页；要进门了，叫他揿门铃。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讨巧的事，却轮不上他。例如招呼人，都由其他四指上前点头，他只能呆呆站在一旁；给人搔痒，人舒服后，感谢的是其他四指。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4357686" y="3643320"/>
            <a:ext cx="2314575" cy="550863"/>
          </a:xfrm>
          <a:prstGeom prst="wedgeEllipseCallout">
            <a:avLst>
              <a:gd name="adj1" fmla="val -22816"/>
              <a:gd name="adj2" fmla="val -8187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排比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4214810" y="428610"/>
            <a:ext cx="2314575" cy="550863"/>
          </a:xfrm>
          <a:prstGeom prst="wedgeEllipseCallout">
            <a:avLst>
              <a:gd name="adj1" fmla="val 47195"/>
              <a:gd name="adj2" fmla="val 9042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0000"/>
                </a:solidFill>
              </a:rPr>
              <a:t>举例子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0714"/>
          <a:stretch>
            <a:fillRect/>
          </a:stretch>
        </p:blipFill>
        <p:spPr bwMode="auto">
          <a:xfrm>
            <a:off x="142844" y="746207"/>
            <a:ext cx="1785950" cy="29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7231" y="357172"/>
            <a:ext cx="700248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大拇指在五指中</a:t>
            </a: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形状实在算不上美。身体矮而胖，头大而肥，构造简单，比人家少一个关节。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但在五指中，却是最肯吃苦的。例如拉胡琴，总由其他四指按弦，却叫他相帮扶住琴身；水要喷出来，叫他死力抵住；血要流出来，叫他拼命按住；重东西要翻倒去，叫他用劲顶住；要读书了，叫他翻书页；要进门了，叫他揿门铃。</a:t>
            </a:r>
            <a:r>
              <a:rPr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讨巧的事，却轮不上他。例如招呼人，都由其他四指上前点头，他只能呆呆站在一旁；给人搔痒，人舒服后，感谢的是其他四指。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5502275" y="4343400"/>
            <a:ext cx="2314575" cy="550863"/>
          </a:xfrm>
          <a:prstGeom prst="wedgeEllipseCallout">
            <a:avLst>
              <a:gd name="adj1" fmla="val -31955"/>
              <a:gd name="adj2" fmla="val -59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642910" y="906467"/>
            <a:ext cx="7008812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自由读</a:t>
            </a:r>
            <a:r>
              <a:rPr lang="en-US" altLang="zh-CN" sz="3200" b="1" dirty="0">
                <a:latin typeface="+mn-ea"/>
                <a:ea typeface="+mn-ea"/>
              </a:rPr>
              <a:t>3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4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5</a:t>
            </a:r>
            <a:r>
              <a:rPr lang="zh-CN" altLang="en-US" sz="3200" b="1" dirty="0">
                <a:latin typeface="+mn-ea"/>
                <a:ea typeface="+mn-ea"/>
              </a:rPr>
              <a:t>自然段，看看写其他手指，你又能从哪些地方体会到作者语言的风趣幽默呢？</a:t>
            </a:r>
          </a:p>
        </p:txBody>
      </p:sp>
      <p:sp>
        <p:nvSpPr>
          <p:cNvPr id="7" name="太阳形 6">
            <a:hlinkClick r:id="rId3" action="ppaction://hlinksldjump"/>
          </p:cNvPr>
          <p:cNvSpPr/>
          <p:nvPr/>
        </p:nvSpPr>
        <p:spPr>
          <a:xfrm>
            <a:off x="6572264" y="3929072"/>
            <a:ext cx="500066" cy="42862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太阳形 7">
            <a:hlinkClick r:id="rId4" action="ppaction://hlinksldjump"/>
          </p:cNvPr>
          <p:cNvSpPr/>
          <p:nvPr/>
        </p:nvSpPr>
        <p:spPr>
          <a:xfrm>
            <a:off x="7429520" y="2857502"/>
            <a:ext cx="500066" cy="42862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596" y="190575"/>
            <a:ext cx="642942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常与大拇指合作的是食指。他的姿态可不如其他三指窈窕，都是直直落落的强硬的线条。他的工作虽不如大拇指吃力，却比大拇指复杂。拿笔的时候，全靠他推动笔杆；遇到危险的事，都要他去试探或冒险；秽物、毒物、烈物，他接触的机会最多；刀伤、烫伤、轧伤、咬伤，它消受的机会最多。他具有大拇指所没有的“机敏”，打电话、扳枪机必须请他，打算盘、拧螺丝、解纽扣等，虽有大拇指相助，终是要他主干的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1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6842" y="642924"/>
            <a:ext cx="2234314" cy="355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6238" y="562335"/>
            <a:ext cx="7053282" cy="40811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五指中地位最优、相貌最堂皇的，无如中指。他居于中央，左右都有屏障。他个子最高，无名指、食指贴身左右，像关公左右的关平、周仓，左膀右臂，片刻不离。他永远不受外物冲撞，所以曲线优美，处处显示着养尊处优的幸福。每逢做事，名义上他是参加的，实际并不出力。他因为身体最长，取物时，往往最先碰到物，好像取得这物是他一人的功劳。其实，他碰到之后就退在一旁，让大拇指和食指去出力，他只在旁略为扶衬而已。</a:t>
            </a:r>
          </a:p>
        </p:txBody>
      </p:sp>
      <p:pic>
        <p:nvPicPr>
          <p:cNvPr id="14337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6584" y="443280"/>
            <a:ext cx="1754572" cy="37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05127" y="214296"/>
            <a:ext cx="5910277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无名指和小指，体态秀丽，样子可爱。然而，能力薄弱也无过于他们了。无名指多用于研脂粉、蘸药末、戴戒指。小指的用处则更渺小，只是掏掏耳朵、抹抹鼻涕而已。他们也有被重用的时候。在丝竹管弦上，他们的能力不让于别人。舞蹈演员的手指不是常作兰花状吗？这两根手指正式这朵“兰花”中最优美的两瓣。除了这等享乐的风光事以外，遇到工作，他们只是其他手指的附庸。</a:t>
            </a:r>
          </a:p>
        </p:txBody>
      </p:sp>
      <p:pic>
        <p:nvPicPr>
          <p:cNvPr id="13313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97" y="1285866"/>
            <a:ext cx="26980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530225" y="830263"/>
            <a:ext cx="3260725" cy="34532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身上的五官也同样具有不同特点，仿照课文的表达特点，从人的五官中选一个，写一段话。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785800"/>
            <a:ext cx="47180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034" y="500048"/>
            <a:ext cx="8385175" cy="1786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让我们生存，让我们呼吸的第一高手，我看非鼻子莫属。他是由两个双胞胎兄弟组合而成，或矮矮的，扁扁的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42910" y="2500312"/>
            <a:ext cx="8170863" cy="1786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眼睛位于五官的上方，是非常忙碌的器官。这花花绿绿的大千世界全靠他传递到我们的脑海中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873135" y="928676"/>
            <a:ext cx="5127625" cy="19984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猜谜语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五个兄弟，生在一起，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有骨有肉，长短不齐。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19488" y="3286130"/>
            <a:ext cx="1292225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手指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5" descr="https://timgsa.baidu.com/timg?image&amp;quality=80&amp;size=b9999_10000&amp;sec=1571114954490&amp;di=22bc3f264a1f2d42246db9dcb3a77b62&amp;imgtype=0&amp;src=http%3A%2F%2Ff.zhihuishan.com%2Fdata%2Fupload%2F201405%2Ff_fb43974d9616f4d7c3195cd767d8a5c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211" r="24707"/>
          <a:stretch>
            <a:fillRect/>
          </a:stretch>
        </p:blipFill>
        <p:spPr bwMode="auto">
          <a:xfrm>
            <a:off x="6177428" y="1285866"/>
            <a:ext cx="1966471" cy="27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8"/>
            <a:ext cx="3214711" cy="22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/>
        </p:nvSpPr>
        <p:spPr>
          <a:xfrm>
            <a:off x="4214810" y="1500180"/>
            <a:ext cx="4500594" cy="3357586"/>
          </a:xfrm>
          <a:prstGeom prst="cloudCallout">
            <a:avLst>
              <a:gd name="adj1" fmla="val -69436"/>
              <a:gd name="adj2" fmla="val -164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我想写鼻子，它能闻气味，能帮助呼吸。我会列举一些例子来说一说。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530225" y="830263"/>
            <a:ext cx="3260725" cy="34532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身上的五官也同样具有不同特点，仿照课文的表达特点，从人的五官中选一个，写一段话。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785800"/>
            <a:ext cx="47180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https://timgsa.baidu.com/timg?image&amp;quality=80&amp;size=b9999_10000&amp;sec=1571114954490&amp;di=22bc3f264a1f2d42246db9dcb3a77b62&amp;imgtype=0&amp;src=http%3A%2F%2Ff.zhihuishan.com%2Fdata%2Fupload%2F201405%2Ff_fb43974d9616f4d7c3195cd767d8a5c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211" r="24707"/>
          <a:stretch>
            <a:fillRect/>
          </a:stretch>
        </p:blipFill>
        <p:spPr bwMode="auto">
          <a:xfrm>
            <a:off x="1313963" y="1000751"/>
            <a:ext cx="1966471" cy="27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15008" y="1071552"/>
            <a:ext cx="21162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人</a:t>
            </a:r>
            <a:endParaRPr lang="zh-CN" alt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燕尾形箭头 6"/>
          <p:cNvSpPr/>
          <p:nvPr/>
        </p:nvSpPr>
        <p:spPr>
          <a:xfrm>
            <a:off x="3929058" y="2428874"/>
            <a:ext cx="1714512" cy="214314"/>
          </a:xfrm>
          <a:prstGeom prst="notched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14810" y="1000114"/>
            <a:ext cx="147187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10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642910" y="836613"/>
            <a:ext cx="66897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你能说出几个含“手”字的成语呢？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93" y="1643063"/>
            <a:ext cx="8072435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爱不释手  手不释卷  心灵手巧  眼疾手快</a:t>
            </a:r>
            <a:endParaRPr 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手舞足蹈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妙手回春  手到擒来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握手言欢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不择手段 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心狠手辣  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一手遮天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手忙脚乱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851025" y="1444625"/>
            <a:ext cx="720725" cy="720725"/>
          </a:xfrm>
          <a:prstGeom prst="ellipse">
            <a:avLst/>
          </a:prstGeom>
          <a:solidFill>
            <a:srgbClr val="01A0E9"/>
          </a:solidFill>
          <a:ln>
            <a:solidFill>
              <a:srgbClr val="01A0E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23" name="标题 1"/>
          <p:cNvSpPr txBox="1"/>
          <p:nvPr/>
        </p:nvSpPr>
        <p:spPr bwMode="auto">
          <a:xfrm>
            <a:off x="1017588" y="1346200"/>
            <a:ext cx="376555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手指</a:t>
            </a:r>
          </a:p>
        </p:txBody>
      </p:sp>
      <p:pic>
        <p:nvPicPr>
          <p:cNvPr id="30724" name="图片 5"/>
          <p:cNvPicPr>
            <a:picLocks noChangeAspect="1" noChangeArrowheads="1"/>
          </p:cNvPicPr>
          <p:nvPr/>
        </p:nvPicPr>
        <p:blipFill>
          <a:blip r:embed="rId2"/>
          <a:srcRect l="35335"/>
          <a:stretch>
            <a:fillRect/>
          </a:stretch>
        </p:blipFill>
        <p:spPr bwMode="auto">
          <a:xfrm>
            <a:off x="211138" y="63500"/>
            <a:ext cx="23606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3713" y="1019175"/>
            <a:ext cx="8035925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揿电铃   搔痒   窈窕　秽物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轧伤   拧螺丝   薄弱  爱憎</a:t>
            </a:r>
          </a:p>
        </p:txBody>
      </p:sp>
      <p:sp>
        <p:nvSpPr>
          <p:cNvPr id="6" name="矩形 5"/>
          <p:cNvSpPr/>
          <p:nvPr/>
        </p:nvSpPr>
        <p:spPr>
          <a:xfrm>
            <a:off x="449263" y="1008063"/>
            <a:ext cx="1066800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qìn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1963" y="1044575"/>
            <a:ext cx="10699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sāo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18038" y="1039813"/>
            <a:ext cx="193992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yǎo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tiǎo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40513" y="1035050"/>
            <a:ext cx="10699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huì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250" y="2424113"/>
            <a:ext cx="1066800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yà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7750" y="2400300"/>
            <a:ext cx="115252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nǐnɡ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4913" y="2392363"/>
            <a:ext cx="8159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bó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8038" y="2386013"/>
            <a:ext cx="128587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zēnɡ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371475" y="466725"/>
            <a:ext cx="7350125" cy="7325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我会填：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71475" y="1293813"/>
            <a:ext cx="8445500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这篇文章首先开门见山指出五根手指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；接着以风趣的语言具体描写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；最后阐明了一个道理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721600" y="1287463"/>
            <a:ext cx="1066800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4663" y="1868488"/>
            <a:ext cx="3114675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所长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各有所短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87375" y="2460625"/>
            <a:ext cx="5292725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五根手指的不同姿态和性格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30488" y="3043238"/>
            <a:ext cx="6234112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五根手指如果能一致团结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就根根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5138" y="3624263"/>
            <a:ext cx="3471862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有用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根根有力量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2335213" y="1231900"/>
            <a:ext cx="2314575" cy="550863"/>
          </a:xfrm>
          <a:prstGeom prst="wedgeEllipseCallout">
            <a:avLst>
              <a:gd name="adj1" fmla="val -30028"/>
              <a:gd name="adj2" fmla="val 8381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自然段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5240338" y="1938338"/>
            <a:ext cx="2647950" cy="550862"/>
          </a:xfrm>
          <a:prstGeom prst="wedgeEllipseCallout">
            <a:avLst>
              <a:gd name="adj1" fmla="val -37892"/>
              <a:gd name="adj2" fmla="val 8545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2-5</a:t>
            </a:r>
            <a:r>
              <a:rPr lang="zh-CN" altLang="en-US" sz="2400" b="1" dirty="0">
                <a:solidFill>
                  <a:srgbClr val="FF0000"/>
                </a:solidFill>
              </a:rPr>
              <a:t>自然段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4851400" y="3725863"/>
            <a:ext cx="2362200" cy="552450"/>
          </a:xfrm>
          <a:prstGeom prst="wedgeEllipseCallout">
            <a:avLst>
              <a:gd name="adj1" fmla="val -22748"/>
              <a:gd name="adj2" fmla="val -8504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自然段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442913" y="312738"/>
            <a:ext cx="8502650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阅读课文，完成填空。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366713" y="982663"/>
          <a:ext cx="8382000" cy="3646487"/>
        </p:xfrm>
        <a:graphic>
          <a:graphicData uri="http://schemas.openxmlformats.org/drawingml/2006/table">
            <a:tbl>
              <a:tblPr/>
              <a:tblGrid>
                <a:gridCol w="2376488"/>
                <a:gridCol w="3168650"/>
                <a:gridCol w="2836862"/>
              </a:tblGrid>
              <a:tr h="6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手指名称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样貌特点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大拇指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干吃力活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食  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直直落落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  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相貌堂皇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无名指、小指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能力薄弱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442913" y="312738"/>
            <a:ext cx="8502650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阅读课文，完成填空。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366713" y="982663"/>
          <a:ext cx="8382000" cy="3646487"/>
        </p:xfrm>
        <a:graphic>
          <a:graphicData uri="http://schemas.openxmlformats.org/drawingml/2006/table">
            <a:tbl>
              <a:tblPr/>
              <a:tblGrid>
                <a:gridCol w="2376488"/>
                <a:gridCol w="3168650"/>
                <a:gridCol w="2836862"/>
              </a:tblGrid>
              <a:tr h="6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手指名称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样貌特点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大拇指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矮胖肥大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干吃力活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食  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直直落落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工作复杂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  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相貌堂皇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略为扶衬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无名指、小指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秀丽可爱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能力薄弱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906" t="12759" r="-3906" b="19151"/>
          <a:stretch>
            <a:fillRect/>
          </a:stretch>
        </p:blipFill>
        <p:spPr bwMode="auto">
          <a:xfrm>
            <a:off x="642938" y="72364"/>
            <a:ext cx="4071938" cy="49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标注 3"/>
          <p:cNvSpPr/>
          <p:nvPr/>
        </p:nvSpPr>
        <p:spPr>
          <a:xfrm>
            <a:off x="4725988" y="750888"/>
            <a:ext cx="3929062" cy="725487"/>
          </a:xfrm>
          <a:prstGeom prst="wedgeRectCallout">
            <a:avLst>
              <a:gd name="adj1" fmla="val -58130"/>
              <a:gd name="adj2" fmla="val -2409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风趣和幽默是智慧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的闪现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4806950" y="2389188"/>
            <a:ext cx="3576638" cy="723900"/>
          </a:xfrm>
          <a:prstGeom prst="wedgeRectCallout">
            <a:avLst>
              <a:gd name="adj1" fmla="val -61160"/>
              <a:gd name="adj2" fmla="val -2340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感受课文风趣的语言。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000100" y="2452024"/>
            <a:ext cx="1357322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1428</Words>
  <Application>WPS 演示</Application>
  <PresentationFormat>全屏显示(16:9)</PresentationFormat>
  <Paragraphs>81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asus</cp:lastModifiedBy>
  <cp:revision>34</cp:revision>
  <dcterms:created xsi:type="dcterms:W3CDTF">2020-05-23T07:22:00Z</dcterms:created>
  <dcterms:modified xsi:type="dcterms:W3CDTF">2020-05-25T22:11:52Z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